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新趋势题型-4字.eps" descr="id:2147500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430910" y="2270369"/>
            <a:ext cx="4764390" cy="57340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1088" y="885992"/>
            <a:ext cx="11515614" cy="1256389"/>
          </a:xfrm>
          <a:prstGeom prst="rect">
            <a:avLst/>
          </a:prstGeom>
        </p:spPr>
      </p:pic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083147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语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法填空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>
            <a:spLocks noGrp="1"/>
          </p:cNvSpPr>
          <p:nvPr>
            <p:ph idx="1"/>
          </p:nvPr>
        </p:nvSpPr>
        <p:spPr>
          <a:xfrm>
            <a:off x="360854" y="2889702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文主要讲述了作者在初中的第一年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因为不适应新环境而感到孤独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但一个同学的微笑改变了作者生活的故事。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语篇导航-DA.eps" descr="id:214748742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94606" y="3052301"/>
            <a:ext cx="2736304" cy="668653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5428566"/>
            <a:ext cx="1148584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江苏泰州姜堰区期末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378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012859"/>
          </a:xfrm>
        </p:spPr>
        <p:txBody>
          <a:bodyPr/>
          <a:lstStyle/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childhood, a boy gives me an important gift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a smile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lnSpc>
                <a:spcPct val="130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early autumn of my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year at a junior high school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My old school is far away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one knows who I am in the new school,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am very lonely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am afraid to make friends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48563" y="1212198"/>
            <a:ext cx="73129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first</a:t>
            </a: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8681408" y="1700808"/>
            <a:ext cx="458780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so</a:t>
            </a:r>
            <a:endParaRPr lang="zh-CN" altLang="en-US" sz="1800"/>
          </a:p>
        </p:txBody>
      </p:sp>
      <p:sp>
        <p:nvSpPr>
          <p:cNvPr id="6" name="矩形 5"/>
          <p:cNvSpPr/>
          <p:nvPr/>
        </p:nvSpPr>
        <p:spPr>
          <a:xfrm>
            <a:off x="4033114" y="2163748"/>
            <a:ext cx="843501" cy="572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/>
              <a:t> with</a:t>
            </a:r>
            <a:endParaRPr lang="zh-CN" altLang="en-US" sz="1800"/>
          </a:p>
        </p:txBody>
      </p:sp>
      <p:sp>
        <p:nvSpPr>
          <p:cNvPr id="9" name="内容占位符 1"/>
          <p:cNvSpPr txBox="1">
            <a:spLocks/>
          </p:cNvSpPr>
          <p:nvPr/>
        </p:nvSpPr>
        <p:spPr bwMode="auto">
          <a:xfrm>
            <a:off x="360854" y="2678934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考查序数词。句意：这是我初中第一年的初秋。根据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my...year at a junior high school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和提示词可知，此处表示作者在初中的第一年，所以空处应填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的序数词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第一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4130226"/>
            <a:ext cx="11485848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查连词。句意：在新学校没有人知道我是谁，所以我很孤独。分析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 one knows who I am in the new school...I am very lonely.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可知，空格前后是因果关系，前因后果，所以空处应填连词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5570386"/>
            <a:ext cx="11485848" cy="1000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考查介词。句意：我害怕和任何人交朋友。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make friends with sb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和某人交朋友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04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I hear other students talking and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   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feel sad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can’t talk to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 my problem and I don’t want my parents to worry about me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26315" y="823020"/>
            <a:ext cx="14077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 laughing</a:t>
            </a:r>
            <a:endParaRPr lang="zh-CN" altLang="en-US" sz="1800"/>
          </a:p>
        </p:txBody>
      </p:sp>
      <p:sp>
        <p:nvSpPr>
          <p:cNvPr id="8" name="矩形 7"/>
          <p:cNvSpPr/>
          <p:nvPr/>
        </p:nvSpPr>
        <p:spPr>
          <a:xfrm>
            <a:off x="993010" y="1376233"/>
            <a:ext cx="11256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anyone</a:t>
            </a:r>
            <a:endParaRPr lang="zh-CN" altLang="en-US" sz="1800"/>
          </a:p>
        </p:txBody>
      </p:sp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考查非谓语动词。句意：每次听到其他同学有说有笑，我都很难过。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用于连接并列成分，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形式，所以空处应填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笑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动词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laughing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403334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考查代词。句意：我不能和任何人谈论我的问题，我不想让我的父母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担心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常用于肯定句中，根据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can’t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可知，该句是否定句，所以空处应填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 </a:t>
            </a:r>
            <a:r>
              <a:rPr lang="en-US" altLang="zh-CN" sz="2400" b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任何人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anyone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52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17393"/>
          </a:xfrm>
        </p:spPr>
        <p:txBody>
          <a:bodyPr/>
          <a:lstStyle/>
          <a:p>
            <a:pPr algn="dist">
              <a:lnSpc>
                <a:spcPct val="120000"/>
              </a:lnSpc>
            </a:pP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one day, my classmates are talking 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their friends, but I am still unhappy just sitting at my desk as usual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 boy comes into the classroom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</a:t>
            </a:r>
            <a:r>
              <a:rPr lang="en-US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 </a:t>
            </a:r>
            <a:r>
              <a:rPr lang="zh-CN" altLang="zh-CN" sz="2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 he is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passes by me and then turns back</a:t>
            </a:r>
            <a:r>
              <a:rPr lang="en-US" altLang="zh-CN" sz="22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looks at me and smiles, without </a:t>
            </a:r>
            <a:endParaRPr lang="en-US" altLang="zh-CN" sz="2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</a:t>
            </a:r>
            <a:r>
              <a:rPr lang="zh-CN" altLang="zh-CN" sz="2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word</a:t>
            </a:r>
            <a:r>
              <a:rPr lang="en-US" altLang="zh-CN" sz="22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2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28569" y="683269"/>
            <a:ext cx="1165704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 smtClean="0"/>
              <a:t>happily </a:t>
            </a:r>
            <a:endParaRPr lang="zh-CN" altLang="en-US" sz="2200"/>
          </a:p>
        </p:txBody>
      </p:sp>
      <p:sp>
        <p:nvSpPr>
          <p:cNvPr id="4" name="矩形 3"/>
          <p:cNvSpPr/>
          <p:nvPr/>
        </p:nvSpPr>
        <p:spPr>
          <a:xfrm>
            <a:off x="9479734" y="1127570"/>
            <a:ext cx="1689886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 don’t know</a:t>
            </a:r>
            <a:endParaRPr lang="zh-CN" altLang="en-US" sz="2200"/>
          </a:p>
        </p:txBody>
      </p:sp>
      <p:sp>
        <p:nvSpPr>
          <p:cNvPr id="8" name="矩形 7"/>
          <p:cNvSpPr/>
          <p:nvPr/>
        </p:nvSpPr>
        <p:spPr>
          <a:xfrm>
            <a:off x="612615" y="1933698"/>
            <a:ext cx="325730" cy="4632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200"/>
              <a:t>a</a:t>
            </a:r>
            <a:endParaRPr lang="zh-CN" altLang="en-US" sz="2200"/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360854" y="2348880"/>
            <a:ext cx="11485848" cy="167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考查副词。句意：然后有一天，我的同学们正在和他们的朋友们愉快地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交谈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，但我仍然不高兴，只是像往常一样坐在我的书桌前。分析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classmates are talking...with their friends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和提示词可知，空处应填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的副词形式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高兴地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，用于修饰动词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talking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happily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内容占位符 1"/>
          <p:cNvSpPr txBox="1">
            <a:spLocks/>
          </p:cNvSpPr>
          <p:nvPr/>
        </p:nvSpPr>
        <p:spPr bwMode="auto">
          <a:xfrm>
            <a:off x="360854" y="3999045"/>
            <a:ext cx="11485848" cy="1272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12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7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考查动词。句意：我不知道他是谁。根据提示词可知，该句是否定句，根据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boy comes into the classroom.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可知，时态是一般现在时，主语是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，所以要借助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否</a:t>
            </a:r>
            <a:endParaRPr lang="en-US" altLang="zh-CN" sz="22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定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后接动词原形，所以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know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保持原形。故填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don’t know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内容占位符 1"/>
          <p:cNvSpPr txBox="1">
            <a:spLocks/>
          </p:cNvSpPr>
          <p:nvPr/>
        </p:nvSpPr>
        <p:spPr bwMode="auto">
          <a:xfrm>
            <a:off x="360854" y="5225792"/>
            <a:ext cx="11485848" cy="1325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en-US" altLang="zh-CN" sz="22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8</a:t>
            </a:r>
            <a:r>
              <a:rPr lang="en-US" altLang="zh-CN" sz="22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2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考查冠词。句意：他看着我笑了笑，一句话也没说。分析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looks at me and smiles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without...word.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他一句话也没说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without a word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意为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一句话也没说</a:t>
            </a:r>
            <a:r>
              <a:rPr lang="en-US" altLang="zh-CN" sz="2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2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24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8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Suddenly I feel the touch of something bright and friendly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makes me feel happy, lively and warm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That smile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               </a:t>
            </a: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life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 start to talk with other students and make friends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Day by day, I become closer to everyone in my class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boy with the </a:t>
            </a:r>
            <a:r>
              <a:rPr lang="en-US" altLang="zh-CN" sz="24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       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 on his face becomes my best friend now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423860" y="1342026"/>
            <a:ext cx="12282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/>
              <a:t>changes</a:t>
            </a:r>
            <a:endParaRPr lang="zh-CN" altLang="en-US" sz="1800"/>
          </a:p>
        </p:txBody>
      </p:sp>
      <p:sp>
        <p:nvSpPr>
          <p:cNvPr id="4" name="矩形 3"/>
          <p:cNvSpPr/>
          <p:nvPr/>
        </p:nvSpPr>
        <p:spPr>
          <a:xfrm>
            <a:off x="1804923" y="2442828"/>
            <a:ext cx="13117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/>
              <a:t>lucky</a:t>
            </a:r>
            <a:endParaRPr lang="zh-CN" altLang="en-US" sz="1800"/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981506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考查动词。句意：那个微笑改变了我的生活。根据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makes me feel happy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lively and warm.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可知，时态是一般现在时，主语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 smile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是单数，所以空处应填动词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的第三人称单数形式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changes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2847" y="4643930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考查形容词。句意：那个脸上带着幸运微笑的男孩现在成了我最好的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朋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。空后的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smile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是名词，所以空处应填形容词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幸运的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，用于修饰名词。故填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lucky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6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33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believe that the world is what you think it is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you think you are lonely, you might always be alone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单独的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smile at the world, and it will smile back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525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80728"/>
            <a:ext cx="11485848" cy="460202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692696"/>
            <a:ext cx="11485848" cy="4890057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 that the world is what you think it is.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相信世界就是你想的那样。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句是复合句。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引导宾语从句，作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 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的宾语；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you think it is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引导的表语从句，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think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是插入语。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633" y="897440"/>
            <a:ext cx="2850254" cy="553993"/>
          </a:xfrm>
          <a:prstGeom prst="rect">
            <a:avLst/>
          </a:prstGeom>
        </p:spPr>
      </p:pic>
      <p:pic>
        <p:nvPicPr>
          <p:cNvPr id="7" name="译文.eps" descr="id:2147487336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2600924"/>
            <a:ext cx="1224136" cy="378439"/>
          </a:xfrm>
          <a:prstGeom prst="rect">
            <a:avLst/>
          </a:prstGeom>
        </p:spPr>
      </p:pic>
      <p:pic>
        <p:nvPicPr>
          <p:cNvPr id="9" name="分析.eps" descr="id:214748734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8522" y="3393878"/>
            <a:ext cx="1250325" cy="3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43135"/>
      </p:ext>
    </p:extLst>
  </p:cSld>
  <p:clrMapOvr>
    <a:masterClrMapping/>
  </p:clrMapOvr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865</Words>
  <Application>Microsoft Office PowerPoint</Application>
  <PresentationFormat>自定义</PresentationFormat>
  <Paragraphs>39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